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7573C48F-E6E7-442D-B212-00A9C4783BC4}" type="datetimeFigureOut">
              <a:rPr lang="ar-IQ" smtClean="0"/>
              <a:t>01/04/1445</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52024095-0B9E-4F0F-B1B8-3C84825B968B}"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7573C48F-E6E7-442D-B212-00A9C4783BC4}" type="datetimeFigureOut">
              <a:rPr lang="ar-IQ" smtClean="0"/>
              <a:t>01/04/1445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024095-0B9E-4F0F-B1B8-3C84825B968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7573C48F-E6E7-442D-B212-00A9C4783BC4}" type="datetimeFigureOut">
              <a:rPr lang="ar-IQ" smtClean="0"/>
              <a:t>01/04/1445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024095-0B9E-4F0F-B1B8-3C84825B968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7573C48F-E6E7-442D-B212-00A9C4783BC4}" type="datetimeFigureOut">
              <a:rPr lang="ar-IQ" smtClean="0"/>
              <a:t>01/04/1445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024095-0B9E-4F0F-B1B8-3C84825B968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7573C48F-E6E7-442D-B212-00A9C4783BC4}" type="datetimeFigureOut">
              <a:rPr lang="ar-IQ" smtClean="0"/>
              <a:t>01/04/1445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024095-0B9E-4F0F-B1B8-3C84825B968B}"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7573C48F-E6E7-442D-B212-00A9C4783BC4}" type="datetimeFigureOut">
              <a:rPr lang="ar-IQ" smtClean="0"/>
              <a:t>01/04/1445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2024095-0B9E-4F0F-B1B8-3C84825B968B}"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7573C48F-E6E7-442D-B212-00A9C4783BC4}" type="datetimeFigureOut">
              <a:rPr lang="ar-IQ" smtClean="0"/>
              <a:t>01/04/1445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2024095-0B9E-4F0F-B1B8-3C84825B968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7573C48F-E6E7-442D-B212-00A9C4783BC4}" type="datetimeFigureOut">
              <a:rPr lang="ar-IQ" smtClean="0"/>
              <a:t>01/04/1445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2024095-0B9E-4F0F-B1B8-3C84825B968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3C48F-E6E7-442D-B212-00A9C4783BC4}" type="datetimeFigureOut">
              <a:rPr lang="ar-IQ" smtClean="0"/>
              <a:t>01/04/1445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2024095-0B9E-4F0F-B1B8-3C84825B968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7573C48F-E6E7-442D-B212-00A9C4783BC4}" type="datetimeFigureOut">
              <a:rPr lang="ar-IQ" smtClean="0"/>
              <a:t>01/04/1445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2024095-0B9E-4F0F-B1B8-3C84825B968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7573C48F-E6E7-442D-B212-00A9C4783BC4}" type="datetimeFigureOut">
              <a:rPr lang="ar-IQ" smtClean="0"/>
              <a:t>01/04/1445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52024095-0B9E-4F0F-B1B8-3C84825B968B}"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573C48F-E6E7-442D-B212-00A9C4783BC4}" type="datetimeFigureOut">
              <a:rPr lang="ar-IQ" smtClean="0"/>
              <a:t>01/04/1445</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2024095-0B9E-4F0F-B1B8-3C84825B968B}"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404664"/>
            <a:ext cx="6400800" cy="5234136"/>
          </a:xfrm>
        </p:spPr>
        <p:txBody>
          <a:bodyPr/>
          <a:lstStyle/>
          <a:p>
            <a:pPr>
              <a:lnSpc>
                <a:spcPct val="115000"/>
              </a:lnSpc>
              <a:spcAft>
                <a:spcPts val="1000"/>
              </a:spcAft>
            </a:pPr>
            <a:r>
              <a:rPr lang="ar-IQ" sz="4000" b="1" dirty="0" smtClean="0">
                <a:effectLst/>
                <a:latin typeface="Andalus"/>
                <a:ea typeface="Calibri"/>
                <a:cs typeface="DecoType Naskh Swashes"/>
              </a:rPr>
              <a:t>قسم</a:t>
            </a:r>
            <a:r>
              <a:rPr lang="ar-IQ" sz="4000" b="1" dirty="0" smtClean="0">
                <a:effectLst/>
                <a:latin typeface="Andalus"/>
                <a:ea typeface="Calibri"/>
                <a:cs typeface="Aharoni"/>
              </a:rPr>
              <a:t> </a:t>
            </a:r>
            <a:r>
              <a:rPr lang="ar-IQ" sz="4000" b="1" dirty="0" smtClean="0">
                <a:effectLst/>
                <a:latin typeface="Andalus"/>
                <a:ea typeface="Calibri"/>
                <a:cs typeface="DecoType Naskh Swashes"/>
              </a:rPr>
              <a:t>المحاصيل</a:t>
            </a:r>
            <a:r>
              <a:rPr lang="ar-IQ" sz="4000" b="1" dirty="0" smtClean="0">
                <a:effectLst/>
                <a:latin typeface="Andalus"/>
                <a:ea typeface="Calibri"/>
                <a:cs typeface="Aharoni"/>
              </a:rPr>
              <a:t> </a:t>
            </a:r>
            <a:r>
              <a:rPr lang="ar-IQ" sz="4000" b="1" dirty="0" smtClean="0">
                <a:effectLst/>
                <a:latin typeface="Andalus"/>
                <a:ea typeface="Calibri"/>
                <a:cs typeface="DecoType Naskh Swashes"/>
              </a:rPr>
              <a:t>الحقلية</a:t>
            </a:r>
            <a:endParaRPr lang="en-US" sz="1200" dirty="0">
              <a:ea typeface="Calibri"/>
              <a:cs typeface="Arial"/>
            </a:endParaRPr>
          </a:p>
          <a:p>
            <a:pPr algn="r">
              <a:lnSpc>
                <a:spcPct val="115000"/>
              </a:lnSpc>
              <a:spcAft>
                <a:spcPts val="1000"/>
              </a:spcAft>
              <a:tabLst>
                <a:tab pos="2893060" algn="ctr"/>
                <a:tab pos="3862705" algn="l"/>
              </a:tabLst>
            </a:pPr>
            <a:r>
              <a:rPr lang="ar-IQ" b="1" dirty="0" smtClean="0">
                <a:effectLst/>
                <a:latin typeface="Andalus"/>
                <a:ea typeface="Calibri"/>
                <a:cs typeface="DecoType Naskh Swashes"/>
              </a:rPr>
              <a:t>	المرحلة الرابعة</a:t>
            </a:r>
            <a:endParaRPr lang="en-US" sz="1200" dirty="0">
              <a:ea typeface="Calibri"/>
              <a:cs typeface="Arial"/>
            </a:endParaRPr>
          </a:p>
          <a:p>
            <a:pPr>
              <a:lnSpc>
                <a:spcPct val="115000"/>
              </a:lnSpc>
              <a:spcAft>
                <a:spcPts val="1000"/>
              </a:spcAft>
            </a:pPr>
            <a:r>
              <a:rPr lang="ar-IQ" sz="1800" dirty="0">
                <a:ea typeface="Calibri"/>
              </a:rPr>
              <a:t> </a:t>
            </a:r>
            <a:endParaRPr lang="en-US" sz="1200" dirty="0">
              <a:ea typeface="Calibri"/>
              <a:cs typeface="Arial"/>
            </a:endParaRPr>
          </a:p>
          <a:p>
            <a:pPr algn="r">
              <a:lnSpc>
                <a:spcPct val="115000"/>
              </a:lnSpc>
              <a:spcAft>
                <a:spcPts val="1000"/>
              </a:spcAft>
            </a:pPr>
            <a:r>
              <a:rPr lang="ar-IQ" sz="4000" b="1" dirty="0">
                <a:ea typeface="Calibri"/>
                <a:cs typeface="Arabic Typesetting"/>
              </a:rPr>
              <a:t> </a:t>
            </a:r>
            <a:endParaRPr lang="en-US" sz="1200" dirty="0">
              <a:ea typeface="Calibri"/>
              <a:cs typeface="Arial"/>
            </a:endParaRPr>
          </a:p>
          <a:p>
            <a:pPr>
              <a:lnSpc>
                <a:spcPct val="115000"/>
              </a:lnSpc>
              <a:spcAft>
                <a:spcPts val="1000"/>
              </a:spcAft>
            </a:pPr>
            <a:r>
              <a:rPr lang="ar-IQ" b="1" dirty="0" smtClean="0">
                <a:effectLst/>
                <a:latin typeface="Arabic Typesetting"/>
                <a:ea typeface="Calibri"/>
                <a:cs typeface="DecoType Naskh Swashes"/>
              </a:rPr>
              <a:t>مدرسة المادة</a:t>
            </a:r>
            <a:endParaRPr lang="en-US" sz="1200" dirty="0">
              <a:ea typeface="Calibri"/>
              <a:cs typeface="Arial"/>
            </a:endParaRPr>
          </a:p>
          <a:p>
            <a:pPr>
              <a:lnSpc>
                <a:spcPct val="115000"/>
              </a:lnSpc>
              <a:spcAft>
                <a:spcPts val="1000"/>
              </a:spcAft>
            </a:pPr>
            <a:r>
              <a:rPr lang="ar-IQ" b="1" dirty="0" err="1" smtClean="0">
                <a:effectLst/>
                <a:latin typeface="Arabic Typesetting"/>
                <a:ea typeface="Calibri"/>
                <a:cs typeface="DecoType Naskh Swashes"/>
              </a:rPr>
              <a:t>م.م</a:t>
            </a:r>
            <a:r>
              <a:rPr lang="ar-IQ" b="1" dirty="0" smtClean="0">
                <a:effectLst/>
                <a:latin typeface="Arabic Typesetting"/>
                <a:ea typeface="Calibri"/>
                <a:cs typeface="DecoType Naskh Swashes"/>
              </a:rPr>
              <a:t>. رغد صباح حسن</a:t>
            </a:r>
            <a:endParaRPr lang="ar-IQ" dirty="0"/>
          </a:p>
        </p:txBody>
      </p:sp>
    </p:spTree>
    <p:extLst>
      <p:ext uri="{BB962C8B-B14F-4D97-AF65-F5344CB8AC3E}">
        <p14:creationId xmlns:p14="http://schemas.microsoft.com/office/powerpoint/2010/main" val="3025480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62500" lnSpcReduction="20000"/>
          </a:bodyPr>
          <a:lstStyle/>
          <a:p>
            <a:pPr indent="-635" algn="just">
              <a:lnSpc>
                <a:spcPct val="115000"/>
              </a:lnSpc>
              <a:spcAft>
                <a:spcPts val="1000"/>
              </a:spcAft>
            </a:pPr>
            <a:r>
              <a:rPr lang="ar-IQ" b="1" dirty="0">
                <a:ea typeface="Calibri"/>
              </a:rPr>
              <a:t> </a:t>
            </a:r>
            <a:endParaRPr lang="en-US" sz="2000" dirty="0">
              <a:ea typeface="Calibri"/>
              <a:cs typeface="Arial"/>
            </a:endParaRPr>
          </a:p>
          <a:p>
            <a:pPr marL="26035" marR="90170" algn="just">
              <a:lnSpc>
                <a:spcPct val="115000"/>
              </a:lnSpc>
              <a:spcAft>
                <a:spcPts val="1000"/>
              </a:spcAft>
            </a:pPr>
            <a:r>
              <a:rPr lang="ar-IQ" b="1" dirty="0" smtClean="0">
                <a:effectLst/>
                <a:latin typeface="Arial"/>
                <a:ea typeface="Calibri"/>
                <a:cs typeface="Simple Bold Jut Out"/>
              </a:rPr>
              <a:t>دراسة الكثافة النباتية</a:t>
            </a:r>
            <a:endParaRPr lang="en-US" sz="2000" dirty="0">
              <a:ea typeface="Calibri"/>
              <a:cs typeface="Arial"/>
            </a:endParaRPr>
          </a:p>
          <a:p>
            <a:pPr marL="26035" marR="90170" algn="just">
              <a:lnSpc>
                <a:spcPct val="150000"/>
              </a:lnSpc>
              <a:spcAft>
                <a:spcPts val="1000"/>
              </a:spcAft>
            </a:pPr>
            <a:r>
              <a:rPr lang="ar-IQ" b="1" dirty="0">
                <a:ea typeface="Calibri"/>
              </a:rPr>
              <a:t>إن توزيع النباتات الطبيعية يتأثر بالعوامل البيئية المختلفة  والتي من أهمها الظروف المناخية ولا سيما المعدل السنوي للأمطار , بالنظر للتفاوت الكبير في مقدار سقوط الأمطار من سنة إلى أخرى وإمكانية استمرار الزيادة أو النقصان لعدد من السنين المتتالية لذا يصعب تعيين الحدود الفاصلة ودقيقة بين مناطق النباتات الطبيعية بسبب تحول المناطق الصحراوية إلى مناطق السهوب في حالة سقوط الأمطار الكثيرة وبالعكس في حالة الجفاف , علاوة على قدرة النباتات البرية على التكيف تحت ظروف  مناخية قاسية ومتغايرة البيئات ولقابليتها على الانتشار ولاسيما التي تتكاثر بالبذور وبذلك تتواجد في مناطق مختلفة .</a:t>
            </a:r>
            <a:endParaRPr lang="en-US" sz="2000" dirty="0">
              <a:ea typeface="Calibri"/>
              <a:cs typeface="Arial"/>
            </a:endParaRPr>
          </a:p>
          <a:p>
            <a:pPr marL="26035" marR="90170" algn="just">
              <a:lnSpc>
                <a:spcPct val="150000"/>
              </a:lnSpc>
              <a:spcAft>
                <a:spcPts val="1000"/>
              </a:spcAft>
            </a:pPr>
            <a:r>
              <a:rPr lang="ar-IQ" b="1" dirty="0">
                <a:ea typeface="Calibri"/>
              </a:rPr>
              <a:t>لقد حدد العلماء برنامج مكافحة الأدغال في الأراضي غير الزراعية يتضمن ثلاث خطوات :</a:t>
            </a:r>
            <a:endParaRPr lang="en-US" sz="2000" dirty="0">
              <a:ea typeface="Calibri"/>
              <a:cs typeface="Arial"/>
            </a:endParaRPr>
          </a:p>
          <a:p>
            <a:pPr marR="90170" lvl="0" algn="just">
              <a:lnSpc>
                <a:spcPct val="150000"/>
              </a:lnSpc>
              <a:spcAft>
                <a:spcPts val="1000"/>
              </a:spcAft>
              <a:buFont typeface="+mj-lt"/>
              <a:buAutoNum type="arabicPeriod"/>
            </a:pPr>
            <a:r>
              <a:rPr lang="ar-IQ" b="1" dirty="0">
                <a:ea typeface="Calibri"/>
              </a:rPr>
              <a:t>تحديد الهدف من عملية المكافحة .</a:t>
            </a:r>
            <a:endParaRPr lang="en-US" sz="2000" dirty="0">
              <a:ea typeface="Calibri"/>
              <a:cs typeface="Arial"/>
            </a:endParaRPr>
          </a:p>
          <a:p>
            <a:pPr marR="90170" lvl="0" algn="just">
              <a:lnSpc>
                <a:spcPct val="150000"/>
              </a:lnSpc>
              <a:spcAft>
                <a:spcPts val="1000"/>
              </a:spcAft>
              <a:buFont typeface="+mj-lt"/>
              <a:buAutoNum type="arabicPeriod"/>
            </a:pPr>
            <a:r>
              <a:rPr lang="ar-IQ" b="1" dirty="0">
                <a:ea typeface="Calibri"/>
              </a:rPr>
              <a:t>تقييم المواقع بإجراء عملية المسح لتحديد الأنواع السائدة . إن هذه المرحلة من التخطيط مهمة لكون المواقع غير زراعية تمتلك اختلافات واسعة في أنواع الأدغال حيث انه من غير الممكن عملياً وضع برنامج مكافحة لنوع واحد من هذه الأدغال. </a:t>
            </a:r>
            <a:endParaRPr lang="en-US" sz="2000" dirty="0">
              <a:ea typeface="Calibri"/>
              <a:cs typeface="Arial"/>
            </a:endParaRPr>
          </a:p>
          <a:p>
            <a:pPr marR="90170" lvl="0" algn="just">
              <a:lnSpc>
                <a:spcPct val="150000"/>
              </a:lnSpc>
              <a:spcAft>
                <a:spcPts val="1000"/>
              </a:spcAft>
              <a:buFont typeface="+mj-lt"/>
              <a:buAutoNum type="arabicPeriod"/>
            </a:pPr>
            <a:r>
              <a:rPr lang="ar-IQ" b="1" dirty="0">
                <a:ea typeface="Calibri"/>
              </a:rPr>
              <a:t>أما الخطوة الثالثة فتتمثل باختيار برنامج للمكافحة يحقق الهدف والسيطرة على الأنواع </a:t>
            </a:r>
            <a:r>
              <a:rPr lang="ar-IQ" b="1" dirty="0" smtClean="0">
                <a:ea typeface="Calibri"/>
              </a:rPr>
              <a:t>الموجودة</a:t>
            </a:r>
            <a:endParaRPr lang="ar-IQ" sz="3800" dirty="0"/>
          </a:p>
        </p:txBody>
      </p:sp>
    </p:spTree>
    <p:extLst>
      <p:ext uri="{BB962C8B-B14F-4D97-AF65-F5344CB8AC3E}">
        <p14:creationId xmlns:p14="http://schemas.microsoft.com/office/powerpoint/2010/main" val="3595444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pPr algn="just"/>
            <a:r>
              <a:rPr lang="ar-IQ" sz="3600" b="1" dirty="0">
                <a:ea typeface="Calibri"/>
              </a:rPr>
              <a:t>يوجد نحو 800 نوع من النباتات يمكن عدها أدغالا منها 250 نوعاً فقط ذات أهمية زراعية عالية , وعموماً تكون الأدغال في مناطق غير الزراعية أكثر نشاطاً وقوة وتنوع عما هو عليه في الأراضي الزراعية التي يكون فيها الحراثة المنتظمة ومنافسة المحاصيل عوامل محددة لنمو الأدغال و تؤثر العوامل البيئية في نوع الأدغال المنتشرة حيث تحدث </a:t>
            </a:r>
            <a:r>
              <a:rPr lang="ar-IQ" sz="3600" b="1" dirty="0" err="1">
                <a:ea typeface="Calibri"/>
              </a:rPr>
              <a:t>تغايرات</a:t>
            </a:r>
            <a:r>
              <a:rPr lang="ar-IQ" sz="3600" b="1" dirty="0">
                <a:ea typeface="Calibri"/>
              </a:rPr>
              <a:t> كثيرة في توزيعها فسرعان ما تنمو الأدغال </a:t>
            </a:r>
            <a:endParaRPr lang="ar-IQ" sz="3600" dirty="0"/>
          </a:p>
        </p:txBody>
      </p:sp>
    </p:spTree>
    <p:extLst>
      <p:ext uri="{BB962C8B-B14F-4D97-AF65-F5344CB8AC3E}">
        <p14:creationId xmlns:p14="http://schemas.microsoft.com/office/powerpoint/2010/main" val="2474744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92500"/>
          </a:bodyPr>
          <a:lstStyle/>
          <a:p>
            <a:pPr marL="26035" marR="90170" algn="just">
              <a:lnSpc>
                <a:spcPct val="150000"/>
              </a:lnSpc>
              <a:spcAft>
                <a:spcPts val="1000"/>
              </a:spcAft>
            </a:pPr>
            <a:r>
              <a:rPr lang="ar-IQ" b="1" dirty="0">
                <a:ea typeface="Calibri"/>
              </a:rPr>
              <a:t>في الأراضي الجرداء بشكل متتابع فتظهر </a:t>
            </a:r>
            <a:r>
              <a:rPr lang="ar-IQ" b="1" dirty="0" smtClean="0">
                <a:ea typeface="Calibri"/>
              </a:rPr>
              <a:t>أولا </a:t>
            </a:r>
            <a:r>
              <a:rPr lang="ar-IQ" b="1" dirty="0">
                <a:ea typeface="Calibri"/>
              </a:rPr>
              <a:t>الأنواع الحولية ثم الشجيرات ثم </a:t>
            </a:r>
            <a:r>
              <a:rPr lang="ar-IQ" b="1" dirty="0" smtClean="0">
                <a:ea typeface="Calibri"/>
              </a:rPr>
              <a:t>الأشجار </a:t>
            </a:r>
            <a:r>
              <a:rPr lang="ar-IQ" b="1" dirty="0">
                <a:ea typeface="Calibri"/>
              </a:rPr>
              <a:t>, ويمكن مكافحة </a:t>
            </a:r>
            <a:r>
              <a:rPr lang="ar-IQ" b="1" dirty="0" smtClean="0">
                <a:ea typeface="Calibri"/>
              </a:rPr>
              <a:t>الأدغال </a:t>
            </a:r>
            <a:r>
              <a:rPr lang="ar-IQ" b="1" dirty="0">
                <a:ea typeface="Calibri"/>
              </a:rPr>
              <a:t>في أي مرحلة من مراحل التتابع المذكور.</a:t>
            </a:r>
            <a:endParaRPr lang="en-US" sz="2000" dirty="0">
              <a:ea typeface="Calibri"/>
              <a:cs typeface="Arial"/>
            </a:endParaRPr>
          </a:p>
          <a:p>
            <a:pPr marL="26035" marR="90170" algn="just">
              <a:lnSpc>
                <a:spcPct val="150000"/>
              </a:lnSpc>
              <a:spcAft>
                <a:spcPts val="1000"/>
              </a:spcAft>
            </a:pPr>
            <a:r>
              <a:rPr lang="ar-IQ" b="1" dirty="0">
                <a:ea typeface="Calibri"/>
              </a:rPr>
              <a:t>إن أنواع الأدغال المنتشرة في منطقة ما تعتمد على الأنواع الموجودة في المناطق  المجاورة وما تكونه من بذور وأجزاء تكاثرية وكذلك تعتمد على التداخل بين المناخ وعوامل </a:t>
            </a:r>
            <a:r>
              <a:rPr lang="ar-IQ" b="1" dirty="0" smtClean="0">
                <a:ea typeface="Calibri"/>
              </a:rPr>
              <a:t>أخرى.....</a:t>
            </a:r>
            <a:r>
              <a:rPr lang="ar-IQ" b="1" dirty="0">
                <a:ea typeface="Calibri"/>
              </a:rPr>
              <a:t>الخ</a:t>
            </a:r>
            <a:endParaRPr lang="en-US" sz="2000" dirty="0">
              <a:ea typeface="Calibri"/>
              <a:cs typeface="Arial"/>
            </a:endParaRPr>
          </a:p>
          <a:p>
            <a:pPr marL="26035" marR="90170" algn="just">
              <a:lnSpc>
                <a:spcPct val="150000"/>
              </a:lnSpc>
              <a:spcAft>
                <a:spcPts val="1000"/>
              </a:spcAft>
            </a:pPr>
            <a:r>
              <a:rPr lang="ar-IQ" b="1" smtClean="0">
                <a:ea typeface="Calibri"/>
              </a:rPr>
              <a:t>نوع </a:t>
            </a:r>
            <a:r>
              <a:rPr lang="ar-IQ" b="1" dirty="0">
                <a:ea typeface="Calibri"/>
              </a:rPr>
              <a:t>الغطاء النباتي يؤثر في تحديد نوع المادة الكيميائية المستخدمة مثل نباتات متعمقة الجذور ونباتات سطحية الجذور ونباتات مفترشة سواء معمرة منها أو المحولة أو الحولية  ليتسنى تحديد حجم المشكلة ومن ثم اختيار المادة الكيميائية للمكافحة </a:t>
            </a:r>
            <a:endParaRPr lang="en-US" sz="2000" dirty="0">
              <a:ea typeface="Calibri"/>
              <a:cs typeface="Arial"/>
            </a:endParaRPr>
          </a:p>
          <a:p>
            <a:endParaRPr lang="ar-IQ" dirty="0"/>
          </a:p>
        </p:txBody>
      </p:sp>
    </p:spTree>
    <p:extLst>
      <p:ext uri="{BB962C8B-B14F-4D97-AF65-F5344CB8AC3E}">
        <p14:creationId xmlns:p14="http://schemas.microsoft.com/office/powerpoint/2010/main" val="1437602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Autofit/>
          </a:bodyPr>
          <a:lstStyle/>
          <a:p>
            <a:pPr marL="26035" marR="90170" algn="just">
              <a:lnSpc>
                <a:spcPct val="150000"/>
              </a:lnSpc>
              <a:spcAft>
                <a:spcPts val="1000"/>
              </a:spcAft>
            </a:pPr>
            <a:r>
              <a:rPr lang="ar-IQ" sz="1600" b="1" dirty="0">
                <a:ea typeface="Calibri"/>
              </a:rPr>
              <a:t>يتم دراسة الغطاء النباتي بطريقة القائمة والتعداد </a:t>
            </a:r>
            <a:r>
              <a:rPr lang="en-US" sz="1600" b="1" dirty="0" err="1" smtClean="0">
                <a:effectLst/>
                <a:latin typeface="Arial"/>
                <a:ea typeface="Calibri"/>
                <a:cs typeface="Arial"/>
              </a:rPr>
              <a:t>List_Count</a:t>
            </a:r>
            <a:r>
              <a:rPr lang="en-US" sz="1600" b="1" dirty="0" smtClean="0">
                <a:effectLst/>
                <a:latin typeface="Arial"/>
                <a:ea typeface="Calibri"/>
                <a:cs typeface="Arial"/>
              </a:rPr>
              <a:t> quadrate</a:t>
            </a:r>
            <a:r>
              <a:rPr lang="ar-IQ" sz="1600" b="1" dirty="0">
                <a:ea typeface="Calibri"/>
              </a:rPr>
              <a:t> وحساب عدد الأنواع وعدد الأفراد لكل نوع وكما يأتي : </a:t>
            </a:r>
            <a:endParaRPr lang="en-US" sz="1600" dirty="0">
              <a:ea typeface="Calibri"/>
              <a:cs typeface="Arial"/>
            </a:endParaRPr>
          </a:p>
          <a:p>
            <a:pPr marR="90170" lvl="0" algn="just">
              <a:lnSpc>
                <a:spcPct val="150000"/>
              </a:lnSpc>
              <a:spcAft>
                <a:spcPts val="1000"/>
              </a:spcAft>
              <a:buFont typeface="+mj-lt"/>
              <a:buAutoNum type="arabicPeriod"/>
            </a:pPr>
            <a:r>
              <a:rPr lang="ar-IQ" sz="1600" b="1" dirty="0">
                <a:ea typeface="Calibri"/>
              </a:rPr>
              <a:t>يتم حساب أعداد نباتات </a:t>
            </a:r>
            <a:r>
              <a:rPr lang="ar-IQ" sz="1600" b="1" dirty="0" smtClean="0">
                <a:ea typeface="Calibri"/>
              </a:rPr>
              <a:t>الأدغال </a:t>
            </a:r>
            <a:r>
              <a:rPr lang="ar-IQ" sz="1600" b="1" dirty="0">
                <a:ea typeface="Calibri"/>
              </a:rPr>
              <a:t>وتشخيص أنواعها في كل موقع من المواقع قيد الدراسة والمشمولة بعملية المسح .</a:t>
            </a:r>
            <a:endParaRPr lang="en-US" sz="1600" dirty="0">
              <a:ea typeface="Calibri"/>
              <a:cs typeface="Arial"/>
            </a:endParaRPr>
          </a:p>
          <a:p>
            <a:pPr marR="90170" lvl="0" algn="just">
              <a:lnSpc>
                <a:spcPct val="150000"/>
              </a:lnSpc>
              <a:spcAft>
                <a:spcPts val="1000"/>
              </a:spcAft>
              <a:buFont typeface="+mj-lt"/>
              <a:buAutoNum type="arabicPeriod"/>
            </a:pPr>
            <a:r>
              <a:rPr lang="ar-IQ" sz="1600" b="1" dirty="0">
                <a:ea typeface="Calibri"/>
              </a:rPr>
              <a:t>حساب عدد </a:t>
            </a:r>
            <a:r>
              <a:rPr lang="ar-IQ" sz="1600" b="1" dirty="0" smtClean="0">
                <a:ea typeface="Calibri"/>
              </a:rPr>
              <a:t>الأنواع </a:t>
            </a:r>
            <a:r>
              <a:rPr lang="ar-IQ" sz="1600" b="1" dirty="0">
                <a:ea typeface="Calibri"/>
              </a:rPr>
              <a:t>وعدد الأفراد لكل نوع باستخدام المربع الذهبي (متر مربع) عشوائيا ولكل موقع أربعة مربعات خشبية .</a:t>
            </a:r>
            <a:endParaRPr lang="en-US" sz="1600" dirty="0">
              <a:ea typeface="Calibri"/>
              <a:cs typeface="Arial"/>
            </a:endParaRPr>
          </a:p>
          <a:p>
            <a:pPr marR="90170" lvl="0" algn="just">
              <a:lnSpc>
                <a:spcPct val="150000"/>
              </a:lnSpc>
              <a:spcAft>
                <a:spcPts val="1000"/>
              </a:spcAft>
              <a:buFont typeface="+mj-lt"/>
              <a:buAutoNum type="arabicPeriod"/>
            </a:pPr>
            <a:r>
              <a:rPr lang="ar-IQ" sz="1600" b="1" dirty="0">
                <a:ea typeface="Calibri"/>
              </a:rPr>
              <a:t>حساب الكثافة النباتية : عدد أفراد النوع في وحدة المساحة , أي عدد إفراد كل الأنواع في العينات المدروسة .</a:t>
            </a:r>
            <a:endParaRPr lang="en-US" sz="1600" dirty="0">
              <a:ea typeface="Calibri"/>
              <a:cs typeface="Arial"/>
            </a:endParaRPr>
          </a:p>
          <a:p>
            <a:pPr marR="90170" lvl="0" algn="just">
              <a:lnSpc>
                <a:spcPct val="150000"/>
              </a:lnSpc>
              <a:spcAft>
                <a:spcPts val="1000"/>
              </a:spcAft>
              <a:buFont typeface="+mj-lt"/>
              <a:buAutoNum type="arabicPeriod"/>
            </a:pPr>
            <a:r>
              <a:rPr lang="ar-IQ" sz="1600" b="1" dirty="0">
                <a:ea typeface="Calibri"/>
              </a:rPr>
              <a:t>التكرار : النسبة المئوية لعدد مرات ظهور النوع في العينات المدروسة </a:t>
            </a:r>
            <a:endParaRPr lang="en-US" sz="1600" dirty="0">
              <a:ea typeface="Calibri"/>
              <a:cs typeface="Arial"/>
            </a:endParaRPr>
          </a:p>
          <a:p>
            <a:pPr marL="26035" marR="90170" algn="just">
              <a:lnSpc>
                <a:spcPct val="150000"/>
              </a:lnSpc>
              <a:spcAft>
                <a:spcPts val="1000"/>
              </a:spcAft>
            </a:pPr>
            <a:r>
              <a:rPr lang="ar-IQ" sz="1600" b="1" dirty="0">
                <a:ea typeface="Calibri"/>
              </a:rPr>
              <a:t>التكرار =(عدد مرات ظهور النوع \عدد المربعات المدروسة )*100</a:t>
            </a:r>
            <a:endParaRPr lang="en-US" sz="1600" dirty="0">
              <a:ea typeface="Calibri"/>
              <a:cs typeface="Arial"/>
            </a:endParaRPr>
          </a:p>
          <a:p>
            <a:pPr marR="90170" lvl="0" algn="just">
              <a:lnSpc>
                <a:spcPct val="150000"/>
              </a:lnSpc>
              <a:spcAft>
                <a:spcPts val="1000"/>
              </a:spcAft>
              <a:buFont typeface="+mj-lt"/>
              <a:buAutoNum type="arabicPeriod"/>
            </a:pPr>
            <a:r>
              <a:rPr lang="ar-IQ" sz="1600" b="1" dirty="0">
                <a:ea typeface="Calibri"/>
              </a:rPr>
              <a:t>الغزارة </a:t>
            </a:r>
            <a:r>
              <a:rPr lang="en-US" sz="1600" b="1" dirty="0" smtClean="0">
                <a:effectLst/>
                <a:latin typeface="Arial"/>
                <a:ea typeface="Calibri"/>
                <a:cs typeface="Arial"/>
              </a:rPr>
              <a:t>Abundance</a:t>
            </a:r>
            <a:r>
              <a:rPr lang="ar-IQ" sz="1600" b="1" dirty="0">
                <a:ea typeface="Calibri"/>
              </a:rPr>
              <a:t> : النسبة لعدد أفراد النوع على مجموع عدد أفراد كل </a:t>
            </a:r>
            <a:r>
              <a:rPr lang="ar-IQ" sz="1600" b="1" dirty="0" err="1">
                <a:ea typeface="Calibri"/>
              </a:rPr>
              <a:t>ألأنواع</a:t>
            </a:r>
            <a:r>
              <a:rPr lang="ar-IQ" sz="1600" b="1" dirty="0">
                <a:ea typeface="Calibri"/>
              </a:rPr>
              <a:t> في العينات المدروسة .</a:t>
            </a:r>
            <a:endParaRPr lang="en-US" sz="1600" dirty="0">
              <a:ea typeface="Calibri"/>
              <a:cs typeface="Arial"/>
            </a:endParaRPr>
          </a:p>
          <a:p>
            <a:pPr marR="90170" lvl="0" algn="just">
              <a:lnSpc>
                <a:spcPct val="150000"/>
              </a:lnSpc>
              <a:spcAft>
                <a:spcPts val="1000"/>
              </a:spcAft>
              <a:buFont typeface="+mj-lt"/>
              <a:buAutoNum type="arabicPeriod"/>
            </a:pPr>
            <a:r>
              <a:rPr lang="ar-IQ" sz="1600" b="1" dirty="0">
                <a:ea typeface="Calibri"/>
              </a:rPr>
              <a:t>التغطية </a:t>
            </a:r>
            <a:r>
              <a:rPr lang="en-US" sz="1600" b="1" dirty="0" smtClean="0">
                <a:effectLst/>
                <a:latin typeface="Arial"/>
                <a:ea typeface="Calibri"/>
                <a:cs typeface="Arial"/>
              </a:rPr>
              <a:t>Cover</a:t>
            </a:r>
            <a:r>
              <a:rPr lang="ar-IQ" sz="1600" b="1" dirty="0">
                <a:ea typeface="Calibri"/>
              </a:rPr>
              <a:t> : النسبة المئوية للمساحة التي تشغلها الأنواع في العينات المدروسة .</a:t>
            </a:r>
            <a:endParaRPr lang="en-US" sz="1600" dirty="0">
              <a:ea typeface="Calibri"/>
              <a:cs typeface="Arial"/>
            </a:endParaRPr>
          </a:p>
          <a:p>
            <a:endParaRPr lang="ar-IQ" sz="1800" dirty="0"/>
          </a:p>
        </p:txBody>
      </p:sp>
    </p:spTree>
    <p:extLst>
      <p:ext uri="{BB962C8B-B14F-4D97-AF65-F5344CB8AC3E}">
        <p14:creationId xmlns:p14="http://schemas.microsoft.com/office/powerpoint/2010/main" val="4086341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Autofit/>
          </a:bodyPr>
          <a:lstStyle/>
          <a:p>
            <a:pPr marR="90170" lvl="0" algn="just">
              <a:lnSpc>
                <a:spcPct val="150000"/>
              </a:lnSpc>
              <a:spcAft>
                <a:spcPts val="1000"/>
              </a:spcAft>
              <a:buFont typeface="+mj-lt"/>
              <a:buAutoNum type="arabicPeriod"/>
            </a:pPr>
            <a:r>
              <a:rPr lang="ar-IQ" sz="1200" b="1" dirty="0">
                <a:ea typeface="Calibri"/>
              </a:rPr>
              <a:t>يستخدم مقياس تقديري </a:t>
            </a:r>
            <a:r>
              <a:rPr lang="en-US" sz="1200" b="1" dirty="0" smtClean="0">
                <a:effectLst/>
                <a:latin typeface="Arial"/>
                <a:ea typeface="Calibri"/>
                <a:cs typeface="Arial"/>
              </a:rPr>
              <a:t>Visual estimation</a:t>
            </a:r>
            <a:r>
              <a:rPr lang="ar-IQ" sz="1200" b="1" dirty="0">
                <a:ea typeface="Calibri"/>
              </a:rPr>
              <a:t> مكون من (0_5) درجات حيث يمثل :</a:t>
            </a:r>
            <a:endParaRPr lang="en-US" sz="1200" dirty="0">
              <a:ea typeface="Calibri"/>
              <a:cs typeface="Arial"/>
            </a:endParaRPr>
          </a:p>
          <a:p>
            <a:pPr marR="90170" lvl="0" algn="just">
              <a:lnSpc>
                <a:spcPct val="150000"/>
              </a:lnSpc>
              <a:spcAft>
                <a:spcPts val="1000"/>
              </a:spcAft>
              <a:buFont typeface="+mj-lt"/>
              <a:buAutoNum type="arabicPeriod"/>
            </a:pPr>
            <a:r>
              <a:rPr lang="ar-IQ" sz="1200" b="1" dirty="0">
                <a:ea typeface="Calibri"/>
              </a:rPr>
              <a:t>عدم تأثير المعاملة في </a:t>
            </a:r>
            <a:r>
              <a:rPr lang="ar-IQ" sz="1200" b="1" dirty="0" err="1">
                <a:ea typeface="Calibri"/>
              </a:rPr>
              <a:t>نباات</a:t>
            </a:r>
            <a:r>
              <a:rPr lang="ar-IQ" sz="1200" b="1" dirty="0">
                <a:ea typeface="Calibri"/>
              </a:rPr>
              <a:t> </a:t>
            </a:r>
            <a:r>
              <a:rPr lang="ar-IQ" sz="1200" b="1" dirty="0" err="1">
                <a:ea typeface="Calibri"/>
              </a:rPr>
              <a:t>ألأدغال</a:t>
            </a:r>
            <a:r>
              <a:rPr lang="ar-IQ" sz="1200" b="1" dirty="0">
                <a:ea typeface="Calibri"/>
              </a:rPr>
              <a:t> </a:t>
            </a:r>
            <a:endParaRPr lang="en-US" sz="1200" dirty="0">
              <a:ea typeface="Calibri"/>
              <a:cs typeface="Arial"/>
            </a:endParaRPr>
          </a:p>
          <a:p>
            <a:pPr marR="90170" lvl="0" algn="just">
              <a:lnSpc>
                <a:spcPct val="150000"/>
              </a:lnSpc>
              <a:spcAft>
                <a:spcPts val="1000"/>
              </a:spcAft>
              <a:buFont typeface="+mj-lt"/>
              <a:buAutoNum type="arabicPeriod"/>
            </a:pPr>
            <a:r>
              <a:rPr lang="ar-IQ" sz="1200" b="1" dirty="0">
                <a:ea typeface="Calibri"/>
              </a:rPr>
              <a:t>اصفرار طفيف </a:t>
            </a:r>
            <a:endParaRPr lang="en-US" sz="1200" dirty="0">
              <a:ea typeface="Calibri"/>
              <a:cs typeface="Arial"/>
            </a:endParaRPr>
          </a:p>
          <a:p>
            <a:pPr marR="90170" lvl="0" algn="just">
              <a:lnSpc>
                <a:spcPct val="150000"/>
              </a:lnSpc>
              <a:spcAft>
                <a:spcPts val="1000"/>
              </a:spcAft>
              <a:buFont typeface="+mj-lt"/>
              <a:buAutoNum type="arabicPeriod"/>
            </a:pPr>
            <a:r>
              <a:rPr lang="ar-IQ" sz="1200" b="1" dirty="0">
                <a:ea typeface="Calibri"/>
              </a:rPr>
              <a:t>اصفرار واضح</a:t>
            </a:r>
            <a:endParaRPr lang="en-US" sz="1200" dirty="0">
              <a:ea typeface="Calibri"/>
              <a:cs typeface="Arial"/>
            </a:endParaRPr>
          </a:p>
          <a:p>
            <a:pPr marR="90170" lvl="0" algn="just">
              <a:lnSpc>
                <a:spcPct val="150000"/>
              </a:lnSpc>
              <a:spcAft>
                <a:spcPts val="1000"/>
              </a:spcAft>
              <a:buFont typeface="+mj-lt"/>
              <a:buAutoNum type="arabicPeriod"/>
            </a:pPr>
            <a:r>
              <a:rPr lang="ar-IQ" sz="1200" b="1" dirty="0">
                <a:ea typeface="Calibri"/>
              </a:rPr>
              <a:t>اصفرار وتيبس </a:t>
            </a:r>
            <a:endParaRPr lang="en-US" sz="1200" dirty="0">
              <a:ea typeface="Calibri"/>
              <a:cs typeface="Arial"/>
            </a:endParaRPr>
          </a:p>
          <a:p>
            <a:pPr marR="90170" lvl="0" algn="just">
              <a:lnSpc>
                <a:spcPct val="150000"/>
              </a:lnSpc>
              <a:spcAft>
                <a:spcPts val="1000"/>
              </a:spcAft>
              <a:buFont typeface="+mj-lt"/>
              <a:buAutoNum type="arabicPeriod"/>
            </a:pPr>
            <a:r>
              <a:rPr lang="ar-IQ" sz="1200" b="1" dirty="0">
                <a:ea typeface="Calibri"/>
              </a:rPr>
              <a:t>تيبس شديد</a:t>
            </a:r>
            <a:endParaRPr lang="en-US" sz="1200" dirty="0">
              <a:ea typeface="Calibri"/>
              <a:cs typeface="Arial"/>
            </a:endParaRPr>
          </a:p>
          <a:p>
            <a:pPr marR="90170" lvl="0" algn="just">
              <a:lnSpc>
                <a:spcPct val="150000"/>
              </a:lnSpc>
              <a:spcAft>
                <a:spcPts val="1000"/>
              </a:spcAft>
              <a:buFont typeface="+mj-lt"/>
              <a:buAutoNum type="arabicPeriod"/>
            </a:pPr>
            <a:r>
              <a:rPr lang="ar-IQ" sz="1200" b="1" dirty="0">
                <a:ea typeface="Calibri"/>
              </a:rPr>
              <a:t>الموت الكامل للنبات </a:t>
            </a:r>
            <a:endParaRPr lang="en-US" sz="1200" dirty="0">
              <a:ea typeface="Calibri"/>
              <a:cs typeface="Arial"/>
            </a:endParaRPr>
          </a:p>
          <a:p>
            <a:pPr marR="90170" lvl="0" algn="just">
              <a:lnSpc>
                <a:spcPct val="150000"/>
              </a:lnSpc>
              <a:spcAft>
                <a:spcPts val="1000"/>
              </a:spcAft>
              <a:buFont typeface="+mj-lt"/>
              <a:buAutoNum type="arabicPeriod"/>
            </a:pPr>
            <a:r>
              <a:rPr lang="ar-IQ" sz="1200" b="1" dirty="0">
                <a:ea typeface="Calibri"/>
              </a:rPr>
              <a:t>% للمكافحة =(</a:t>
            </a:r>
            <a:r>
              <a:rPr lang="en-US" sz="1200" b="1" dirty="0" smtClean="0">
                <a:effectLst/>
                <a:latin typeface="Arial"/>
                <a:ea typeface="Calibri"/>
                <a:cs typeface="Arial"/>
              </a:rPr>
              <a:t>A\B</a:t>
            </a:r>
            <a:r>
              <a:rPr lang="ar-IQ" sz="1200" b="1" dirty="0">
                <a:ea typeface="Calibri"/>
              </a:rPr>
              <a:t>)*100 </a:t>
            </a:r>
            <a:endParaRPr lang="en-US" sz="1200" dirty="0">
              <a:ea typeface="Calibri"/>
              <a:cs typeface="Arial"/>
            </a:endParaRPr>
          </a:p>
          <a:p>
            <a:pPr marL="26035" marR="90170" algn="just">
              <a:lnSpc>
                <a:spcPct val="150000"/>
              </a:lnSpc>
              <a:spcAft>
                <a:spcPts val="1000"/>
              </a:spcAft>
            </a:pPr>
            <a:r>
              <a:rPr lang="ar-IQ" sz="1200" b="1" dirty="0">
                <a:ea typeface="Calibri"/>
              </a:rPr>
              <a:t>حيث </a:t>
            </a:r>
            <a:r>
              <a:rPr lang="en-US" sz="1200" b="1" dirty="0" smtClean="0">
                <a:effectLst/>
                <a:latin typeface="Arial"/>
                <a:ea typeface="Calibri"/>
                <a:cs typeface="Arial"/>
              </a:rPr>
              <a:t>A</a:t>
            </a:r>
            <a:r>
              <a:rPr lang="ar-IQ" sz="1200" b="1" dirty="0">
                <a:ea typeface="Calibri"/>
              </a:rPr>
              <a:t>: عدد </a:t>
            </a:r>
            <a:r>
              <a:rPr lang="ar-IQ" sz="1200" b="1" dirty="0" err="1">
                <a:ea typeface="Calibri"/>
              </a:rPr>
              <a:t>ألأدغال</a:t>
            </a:r>
            <a:r>
              <a:rPr lang="ar-IQ" sz="1200" b="1" dirty="0">
                <a:ea typeface="Calibri"/>
              </a:rPr>
              <a:t> في متر مربع واحد في الوحدة التجريبية </a:t>
            </a:r>
            <a:r>
              <a:rPr lang="ar-IQ" sz="1200" b="1" dirty="0" smtClean="0">
                <a:ea typeface="Calibri"/>
              </a:rPr>
              <a:t>بعد المكافحة </a:t>
            </a:r>
            <a:r>
              <a:rPr lang="ar-IQ" sz="1200" b="1" dirty="0">
                <a:ea typeface="Calibri"/>
              </a:rPr>
              <a:t>.</a:t>
            </a:r>
            <a:endParaRPr lang="en-US" sz="1200" dirty="0">
              <a:ea typeface="Calibri"/>
              <a:cs typeface="Arial"/>
            </a:endParaRPr>
          </a:p>
          <a:p>
            <a:pPr marL="26035" marR="90170" algn="just">
              <a:lnSpc>
                <a:spcPct val="150000"/>
              </a:lnSpc>
              <a:spcAft>
                <a:spcPts val="1000"/>
              </a:spcAft>
            </a:pPr>
            <a:r>
              <a:rPr lang="en-US" sz="1200" b="1" dirty="0" smtClean="0">
                <a:effectLst/>
                <a:latin typeface="Arial"/>
                <a:ea typeface="Calibri"/>
                <a:cs typeface="Arial"/>
              </a:rPr>
              <a:t>B</a:t>
            </a:r>
            <a:r>
              <a:rPr lang="ar-IQ" sz="1200" b="1" dirty="0">
                <a:ea typeface="Calibri"/>
              </a:rPr>
              <a:t> : عدد </a:t>
            </a:r>
            <a:r>
              <a:rPr lang="ar-IQ" sz="1200" b="1" dirty="0" err="1">
                <a:ea typeface="Calibri"/>
              </a:rPr>
              <a:t>ألآدغال</a:t>
            </a:r>
            <a:r>
              <a:rPr lang="ar-IQ" sz="1200" b="1" dirty="0">
                <a:ea typeface="Calibri"/>
              </a:rPr>
              <a:t> في متر مربع واحد في الوحدة التجريبية قبل المكافحة .</a:t>
            </a:r>
            <a:endParaRPr lang="en-US" sz="1200" dirty="0">
              <a:ea typeface="Calibri"/>
              <a:cs typeface="Arial"/>
            </a:endParaRPr>
          </a:p>
          <a:p>
            <a:pPr lvl="0" algn="just">
              <a:lnSpc>
                <a:spcPct val="150000"/>
              </a:lnSpc>
              <a:spcAft>
                <a:spcPts val="1000"/>
              </a:spcAft>
              <a:buFont typeface="+mj-lt"/>
              <a:buAutoNum type="arabicPeriod"/>
            </a:pPr>
            <a:r>
              <a:rPr lang="ar-IQ" sz="1200" b="1" dirty="0">
                <a:ea typeface="Calibri"/>
              </a:rPr>
              <a:t>عند دراسة الغطاء النباتي لابد من التأكيد على أهمية الاستفادة من أسلوب اخذ الملاحظات وإجراء الاستطلاعات ألازمة لان ذلك يساعد في </a:t>
            </a:r>
            <a:r>
              <a:rPr lang="ar-IQ" sz="1200" b="1" dirty="0" smtClean="0">
                <a:ea typeface="Calibri"/>
              </a:rPr>
              <a:t>تقدير مكان </a:t>
            </a:r>
            <a:r>
              <a:rPr lang="ar-IQ" sz="1200" b="1" dirty="0">
                <a:ea typeface="Calibri"/>
              </a:rPr>
              <a:t>اخذ العينات وكيفية ذلك وماذا نقيس . أن اخذ الملاحظات الأولية وإجراء الاستطلاعات سوف تسهل وضع النظريات حول الدراسات المطلوبة وتبلور الأفكار المطروحة كما إن التعرف على تاريخ المنطقة والطبيعة الطبوغرافية لها وغير ذلك من المعلومات البيئية تعد ضرورية عند دراسة الغطاء النباتي . وهناك طريقتان رئيسيتان لدراسة الغطاء النباتي </a:t>
            </a:r>
            <a:r>
              <a:rPr lang="ar-IQ" sz="1400" b="1" dirty="0" smtClean="0">
                <a:ea typeface="Calibri"/>
              </a:rPr>
              <a:t>: </a:t>
            </a:r>
            <a:r>
              <a:rPr lang="ar-IQ" sz="1400" b="1" dirty="0">
                <a:solidFill>
                  <a:prstClr val="black"/>
                </a:solidFill>
                <a:ea typeface="Calibri"/>
              </a:rPr>
              <a:t>طريقة المربعات </a:t>
            </a:r>
            <a:r>
              <a:rPr lang="en-US" sz="1400" b="1" dirty="0">
                <a:solidFill>
                  <a:prstClr val="black"/>
                </a:solidFill>
                <a:latin typeface="Arial"/>
                <a:ea typeface="Calibri"/>
                <a:cs typeface="Arial"/>
              </a:rPr>
              <a:t>Quadrate method </a:t>
            </a:r>
            <a:r>
              <a:rPr lang="ar-IQ" sz="1400" b="1" dirty="0" smtClean="0">
                <a:solidFill>
                  <a:prstClr val="black"/>
                </a:solidFill>
                <a:latin typeface="Arial"/>
                <a:ea typeface="Calibri"/>
                <a:cs typeface="Arial"/>
              </a:rPr>
              <a:t>  2- </a:t>
            </a:r>
            <a:r>
              <a:rPr lang="ar-IQ" sz="1400" b="1" dirty="0">
                <a:solidFill>
                  <a:prstClr val="black"/>
                </a:solidFill>
                <a:ea typeface="Calibri"/>
              </a:rPr>
              <a:t>طريقة القطاعات </a:t>
            </a:r>
            <a:r>
              <a:rPr lang="en-US" sz="1400" b="1" dirty="0">
                <a:solidFill>
                  <a:prstClr val="black"/>
                </a:solidFill>
                <a:latin typeface="Arial"/>
                <a:ea typeface="Calibri"/>
                <a:cs typeface="Arial"/>
              </a:rPr>
              <a:t>Transect method</a:t>
            </a:r>
            <a:endParaRPr lang="en-US" sz="1400" dirty="0">
              <a:solidFill>
                <a:prstClr val="black"/>
              </a:solidFill>
              <a:ea typeface="Calibri"/>
              <a:cs typeface="Arial"/>
            </a:endParaRPr>
          </a:p>
          <a:p>
            <a:pPr marR="90170" lvl="0" algn="just">
              <a:lnSpc>
                <a:spcPct val="150000"/>
              </a:lnSpc>
              <a:spcAft>
                <a:spcPts val="1000"/>
              </a:spcAft>
              <a:buFont typeface="+mj-lt"/>
              <a:buAutoNum type="arabicPeriod"/>
            </a:pPr>
            <a:endParaRPr lang="en-US" sz="1400" dirty="0">
              <a:solidFill>
                <a:prstClr val="black"/>
              </a:solidFill>
              <a:ea typeface="Calibri"/>
              <a:cs typeface="Arial"/>
            </a:endParaRPr>
          </a:p>
          <a:p>
            <a:pPr marL="26035" marR="90170" algn="just">
              <a:lnSpc>
                <a:spcPct val="150000"/>
              </a:lnSpc>
              <a:spcAft>
                <a:spcPts val="1000"/>
              </a:spcAft>
            </a:pPr>
            <a:endParaRPr lang="en-US" sz="1400" dirty="0">
              <a:ea typeface="Calibri"/>
              <a:cs typeface="Arial"/>
            </a:endParaRPr>
          </a:p>
          <a:p>
            <a:endParaRPr lang="ar-IQ" sz="1400" dirty="0"/>
          </a:p>
        </p:txBody>
      </p:sp>
    </p:spTree>
    <p:extLst>
      <p:ext uri="{BB962C8B-B14F-4D97-AF65-F5344CB8AC3E}">
        <p14:creationId xmlns:p14="http://schemas.microsoft.com/office/powerpoint/2010/main" val="4240525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TotalTime>
  <Words>438</Words>
  <Application>Microsoft Office PowerPoint</Application>
  <PresentationFormat>عرض على الشاشة (3:4)‏</PresentationFormat>
  <Paragraphs>37</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mohammed</dc:creator>
  <cp:lastModifiedBy>mohammed</cp:lastModifiedBy>
  <cp:revision>20</cp:revision>
  <dcterms:created xsi:type="dcterms:W3CDTF">2023-10-08T06:34:53Z</dcterms:created>
  <dcterms:modified xsi:type="dcterms:W3CDTF">2023-10-15T06:20:10Z</dcterms:modified>
</cp:coreProperties>
</file>